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>
        <a:uFillTx/>
      </a:defRPr>
    </a:defPPr>
    <a:lvl1pPr marL="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uFillTx/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srgbClr val="000000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rgbClr val="00000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srgbClr val="000000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srgbClr val="000000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rgbClr val="00000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rgbClr val="00000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rgbClr val="00000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61" autoAdjust="0"/>
    <p:restoredTop sz="92922" autoAdjust="0"/>
  </p:normalViewPr>
  <p:slideViewPr>
    <p:cSldViewPr snapToGrid="0">
      <p:cViewPr>
        <p:scale>
          <a:sx n="124" d="100"/>
          <a:sy n="124" d="100"/>
        </p:scale>
        <p:origin x="96" y="-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uFillTx/>
              </a:defRPr>
            </a:lvl1pPr>
          </a:lstStyle>
          <a:p>
            <a:fld id="{14E84A2E-C130-B042-86A9-359A94324ECE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srgbClr val="000000"/>
            </a:solidFill>
          </a:ln>
        </p:spPr>
        <p:txBody>
          <a:bodyPr vert="horz" lIns="91440" tIns="45720" rIns="91440" bIns="45720" rtlCol="0" anchor="ctr"/>
          <a:lstStyle/>
          <a:p>
            <a:endParaRPr lang="en-US">
              <a:uFillTx/>
            </a:endParaRPr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uFillTx/>
              </a:defRPr>
            </a:lvl1pPr>
          </a:lstStyle>
          <a:p>
            <a:fld id="{0B11DCAB-4FA6-4A41-8993-07FF154943C6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uFillTx/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uFillTx/>
              </a:defRPr>
            </a:lvl1pPr>
            <a:lvl2pPr marL="457200" indent="0" algn="ctr">
              <a:buNone/>
              <a:defRPr sz="2000">
                <a:uFillTx/>
              </a:defRPr>
            </a:lvl2pPr>
            <a:lvl3pPr marL="914400" indent="0" algn="ctr">
              <a:buNone/>
              <a:defRPr sz="1800">
                <a:uFillTx/>
              </a:defRPr>
            </a:lvl3pPr>
            <a:lvl4pPr marL="1371600" indent="0" algn="ctr">
              <a:buNone/>
              <a:defRPr sz="1600">
                <a:uFillTx/>
              </a:defRPr>
            </a:lvl4pPr>
            <a:lvl5pPr marL="1828800" indent="0" algn="ctr">
              <a:buNone/>
              <a:defRPr sz="1600">
                <a:uFillTx/>
              </a:defRPr>
            </a:lvl5pPr>
            <a:lvl6pPr marL="2286000" indent="0" algn="ctr">
              <a:buNone/>
              <a:defRPr sz="1600">
                <a:uFillTx/>
              </a:defRPr>
            </a:lvl6pPr>
            <a:lvl7pPr marL="2743200" indent="0" algn="ctr">
              <a:buNone/>
              <a:defRPr sz="1600">
                <a:uFillTx/>
              </a:defRPr>
            </a:lvl7pPr>
            <a:lvl8pPr marL="3200400" indent="0" algn="ctr">
              <a:buNone/>
              <a:defRPr sz="1600">
                <a:uFillTx/>
              </a:defRPr>
            </a:lvl8pPr>
            <a:lvl9pPr marL="3657600" indent="0" algn="ctr">
              <a:buNone/>
              <a:defRPr sz="1600">
                <a:uFillTx/>
              </a:defRPr>
            </a:lvl9pPr>
          </a:lstStyle>
          <a:p>
            <a:r>
              <a:rPr lang="en-US">
                <a:uFillTx/>
              </a:rPr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uFillTx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  <a:uFillTx/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  <a:uFillTx/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200" indent="0">
              <a:buNone/>
              <a:defRPr sz="2000" b="1">
                <a:uFillTx/>
              </a:defRPr>
            </a:lvl2pPr>
            <a:lvl3pPr marL="914400" indent="0">
              <a:buNone/>
              <a:defRPr sz="1800" b="1">
                <a:uFillTx/>
              </a:defRPr>
            </a:lvl3pPr>
            <a:lvl4pPr marL="1371600" indent="0">
              <a:buNone/>
              <a:defRPr sz="1600" b="1">
                <a:uFillTx/>
              </a:defRPr>
            </a:lvl4pPr>
            <a:lvl5pPr marL="1828800" indent="0">
              <a:buNone/>
              <a:defRPr sz="1600" b="1">
                <a:uFillTx/>
              </a:defRPr>
            </a:lvl5pPr>
            <a:lvl6pPr marL="2286000" indent="0">
              <a:buNone/>
              <a:defRPr sz="1600" b="1">
                <a:uFillTx/>
              </a:defRPr>
            </a:lvl6pPr>
            <a:lvl7pPr marL="2743200" indent="0">
              <a:buNone/>
              <a:defRPr sz="1600" b="1">
                <a:uFillTx/>
              </a:defRPr>
            </a:lvl7pPr>
            <a:lvl8pPr marL="3200400" indent="0">
              <a:buNone/>
              <a:defRPr sz="1600" b="1">
                <a:uFillTx/>
              </a:defRPr>
            </a:lvl8pPr>
            <a:lvl9pPr marL="3657600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uFillTx/>
              </a:defRPr>
            </a:lvl1pPr>
            <a:lvl2pPr marL="457200" indent="0">
              <a:buNone/>
              <a:defRPr sz="2000" b="1">
                <a:uFillTx/>
              </a:defRPr>
            </a:lvl2pPr>
            <a:lvl3pPr marL="914400" indent="0">
              <a:buNone/>
              <a:defRPr sz="1800" b="1">
                <a:uFillTx/>
              </a:defRPr>
            </a:lvl3pPr>
            <a:lvl4pPr marL="1371600" indent="0">
              <a:buNone/>
              <a:defRPr sz="1600" b="1">
                <a:uFillTx/>
              </a:defRPr>
            </a:lvl4pPr>
            <a:lvl5pPr marL="1828800" indent="0">
              <a:buNone/>
              <a:defRPr sz="1600" b="1">
                <a:uFillTx/>
              </a:defRPr>
            </a:lvl5pPr>
            <a:lvl6pPr marL="2286000" indent="0">
              <a:buNone/>
              <a:defRPr sz="1600" b="1">
                <a:uFillTx/>
              </a:defRPr>
            </a:lvl6pPr>
            <a:lvl7pPr marL="2743200" indent="0">
              <a:buNone/>
              <a:defRPr sz="1600" b="1">
                <a:uFillTx/>
              </a:defRPr>
            </a:lvl7pPr>
            <a:lvl8pPr marL="3200400" indent="0">
              <a:buNone/>
              <a:defRPr sz="1600" b="1">
                <a:uFillTx/>
              </a:defRPr>
            </a:lvl8pPr>
            <a:lvl9pPr marL="3657600" indent="0">
              <a:buNone/>
              <a:defRPr sz="1600" b="1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uFillTx/>
              </a:defRPr>
            </a:lvl1pPr>
            <a:lvl2pPr>
              <a:defRPr sz="2800">
                <a:uFillTx/>
              </a:defRPr>
            </a:lvl2pPr>
            <a:lvl3pPr>
              <a:defRPr sz="2400">
                <a:uFillTx/>
              </a:defRPr>
            </a:lvl3pPr>
            <a:lvl4pPr>
              <a:defRPr sz="2000">
                <a:uFillTx/>
              </a:defRPr>
            </a:lvl4pPr>
            <a:lvl5pPr>
              <a:defRPr sz="2000">
                <a:uFillTx/>
              </a:defRPr>
            </a:lvl5pPr>
            <a:lvl6pPr>
              <a:defRPr sz="2000">
                <a:uFillTx/>
              </a:defRPr>
            </a:lvl6pPr>
            <a:lvl7pPr>
              <a:defRPr sz="2000">
                <a:uFillTx/>
              </a:defRPr>
            </a:lvl7pPr>
            <a:lvl8pPr>
              <a:defRPr sz="2000">
                <a:uFillTx/>
              </a:defRPr>
            </a:lvl8pPr>
            <a:lvl9pPr>
              <a:defRPr sz="2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200" indent="0">
              <a:buNone/>
              <a:defRPr sz="1400">
                <a:uFillTx/>
              </a:defRPr>
            </a:lvl2pPr>
            <a:lvl3pPr marL="914400" indent="0">
              <a:buNone/>
              <a:defRPr sz="1200">
                <a:uFillTx/>
              </a:defRPr>
            </a:lvl3pPr>
            <a:lvl4pPr marL="1371600" indent="0">
              <a:buNone/>
              <a:defRPr sz="1000">
                <a:uFillTx/>
              </a:defRPr>
            </a:lvl4pPr>
            <a:lvl5pPr marL="1828800" indent="0">
              <a:buNone/>
              <a:defRPr sz="1000">
                <a:uFillTx/>
              </a:defRPr>
            </a:lvl5pPr>
            <a:lvl6pPr marL="2286000" indent="0">
              <a:buNone/>
              <a:defRPr sz="1000">
                <a:uFillTx/>
              </a:defRPr>
            </a:lvl6pPr>
            <a:lvl7pPr marL="2743200" indent="0">
              <a:buNone/>
              <a:defRPr sz="1000">
                <a:uFillTx/>
              </a:defRPr>
            </a:lvl7pPr>
            <a:lvl8pPr marL="3200400" indent="0">
              <a:buNone/>
              <a:defRPr sz="1000">
                <a:uFillTx/>
              </a:defRPr>
            </a:lvl8pPr>
            <a:lvl9pPr marL="3657600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uFillTx/>
              </a:defRPr>
            </a:lvl1pPr>
          </a:lstStyle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uFillTx/>
              </a:defRPr>
            </a:lvl1pPr>
            <a:lvl2pPr marL="457200" indent="0">
              <a:buNone/>
              <a:defRPr sz="2800">
                <a:uFillTx/>
              </a:defRPr>
            </a:lvl2pPr>
            <a:lvl3pPr marL="914400" indent="0">
              <a:buNone/>
              <a:defRPr sz="2400">
                <a:uFillTx/>
              </a:defRPr>
            </a:lvl3pPr>
            <a:lvl4pPr marL="1371600" indent="0">
              <a:buNone/>
              <a:defRPr sz="2000">
                <a:uFillTx/>
              </a:defRPr>
            </a:lvl4pPr>
            <a:lvl5pPr marL="1828800" indent="0">
              <a:buNone/>
              <a:defRPr sz="2000">
                <a:uFillTx/>
              </a:defRPr>
            </a:lvl5pPr>
            <a:lvl6pPr marL="2286000" indent="0">
              <a:buNone/>
              <a:defRPr sz="2000">
                <a:uFillTx/>
              </a:defRPr>
            </a:lvl6pPr>
            <a:lvl7pPr marL="2743200" indent="0">
              <a:buNone/>
              <a:defRPr sz="2000">
                <a:uFillTx/>
              </a:defRPr>
            </a:lvl7pPr>
            <a:lvl8pPr marL="3200400" indent="0">
              <a:buNone/>
              <a:defRPr sz="2000">
                <a:uFillTx/>
              </a:defRPr>
            </a:lvl8pPr>
            <a:lvl9pPr marL="3657600" indent="0">
              <a:buNone/>
              <a:defRPr sz="2000">
                <a:uFillTx/>
              </a:defRPr>
            </a:lvl9pPr>
          </a:lstStyle>
          <a:p>
            <a:endParaRPr lang="en-US">
              <a:uFillTx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uFillTx/>
              </a:defRPr>
            </a:lvl1pPr>
            <a:lvl2pPr marL="457200" indent="0">
              <a:buNone/>
              <a:defRPr sz="1400">
                <a:uFillTx/>
              </a:defRPr>
            </a:lvl2pPr>
            <a:lvl3pPr marL="914400" indent="0">
              <a:buNone/>
              <a:defRPr sz="1200">
                <a:uFillTx/>
              </a:defRPr>
            </a:lvl3pPr>
            <a:lvl4pPr marL="1371600" indent="0">
              <a:buNone/>
              <a:defRPr sz="1000">
                <a:uFillTx/>
              </a:defRPr>
            </a:lvl4pPr>
            <a:lvl5pPr marL="1828800" indent="0">
              <a:buNone/>
              <a:defRPr sz="1000">
                <a:uFillTx/>
              </a:defRPr>
            </a:lvl5pPr>
            <a:lvl6pPr marL="2286000" indent="0">
              <a:buNone/>
              <a:defRPr sz="1000">
                <a:uFillTx/>
              </a:defRPr>
            </a:lvl6pPr>
            <a:lvl7pPr marL="2743200" indent="0">
              <a:buNone/>
              <a:defRPr sz="1000">
                <a:uFillTx/>
              </a:defRPr>
            </a:lvl7pPr>
            <a:lvl8pPr marL="3200400" indent="0">
              <a:buNone/>
              <a:defRPr sz="1000">
                <a:uFillTx/>
              </a:defRPr>
            </a:lvl8pPr>
            <a:lvl9pPr marL="3657600" indent="0">
              <a:buNone/>
              <a:defRPr sz="1000">
                <a:uFillTx/>
              </a:defRPr>
            </a:lvl9pPr>
          </a:lstStyle>
          <a:p>
            <a:pPr lvl="0"/>
            <a:r>
              <a:rPr lang="en-US">
                <a:uFillTx/>
              </a:rP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uFillTx/>
              </a:rP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>
                <a:uFillTx/>
              </a:rPr>
              <a:t>Click to edit Master text styles</a:t>
            </a:r>
          </a:p>
          <a:p>
            <a:pPr lvl="1"/>
            <a:r>
              <a:rPr lang="en-US">
                <a:uFillTx/>
              </a:rPr>
              <a:t>Second level</a:t>
            </a:r>
          </a:p>
          <a:p>
            <a:pPr lvl="2"/>
            <a:r>
              <a:rPr lang="en-US">
                <a:uFillTx/>
              </a:rPr>
              <a:t>Third level</a:t>
            </a:r>
          </a:p>
          <a:p>
            <a:pPr lvl="3"/>
            <a:r>
              <a:rPr lang="en-US">
                <a:uFillTx/>
              </a:rPr>
              <a:t>Fourth level</a:t>
            </a:r>
          </a:p>
          <a:p>
            <a:pPr lvl="4"/>
            <a:r>
              <a:rPr lang="en-US">
                <a:uFillTx/>
              </a:rP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C8265834-D624-4A5E-88E2-C08A55803A8C}" type="datetimeFigureOut">
              <a:rPr lang="en-US" smtClean="0">
                <a:uFillTx/>
              </a:rPr>
              <a:t>12/5/16</a:t>
            </a:fld>
            <a:endParaRPr lang="en-US">
              <a:uFillTx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endParaRPr lang="en-US">
              <a:uFillTx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uFillTx/>
              </a:defRPr>
            </a:lvl1pPr>
          </a:lstStyle>
          <a:p>
            <a:fld id="{66CB8F32-C2F9-419E-B13C-974CFFB23C5F}" type="slidenum">
              <a:rPr lang="en-US" smtClean="0">
                <a:uFillTx/>
              </a:rPr>
              <a:t>‹#›</a:t>
            </a:fld>
            <a:endParaRPr lang="en-US">
              <a:uFillTx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bodyStyle>
    <p:otherStyle>
      <a:defPPr>
        <a:defRPr lang="en-US">
          <a:uFillTx/>
        </a:defRPr>
      </a:defPPr>
      <a:lvl1pPr marL="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uFillTx/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689" t="10754" r="6785" b="366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/>
          <p:cNvSpPr>
            <a:spLocks/>
          </p:cNvSpPr>
          <p:nvPr/>
        </p:nvSpPr>
        <p:spPr>
          <a:xfrm>
            <a:off x="0" y="5277934"/>
            <a:ext cx="6865034" cy="115355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95426" y="4018239"/>
            <a:ext cx="7119527" cy="2468878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>
                  <a:outerShdw blurRad="50800" dist="76200" dir="5400000" algn="t" rotWithShape="0">
                    <a:srgbClr val="000000">
                      <a:alpha val="40000"/>
                    </a:srgbClr>
                  </a:outerShdw>
                </a:effectLst>
                <a:uFillTx/>
                <a:latin typeface="Futura Medium" charset="0"/>
                <a:ea typeface="Futura Medium" charset="0"/>
                <a:cs typeface="Futura Medium" charset="0"/>
              </a:rPr>
              <a:t>PLANT </a:t>
            </a:r>
          </a:p>
          <a:p>
            <a:pPr algn="l"/>
            <a:r>
              <a:rPr lang="en-US" sz="8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>
                  <a:outerShdw blurRad="50800" dist="76200" dir="5400000" algn="t" rotWithShape="0">
                    <a:srgbClr val="000000">
                      <a:alpha val="40000"/>
                    </a:srgbClr>
                  </a:outerShdw>
                </a:effectLst>
                <a:uFillTx/>
                <a:latin typeface="Futura Medium" charset="0"/>
                <a:ea typeface="Futura Medium" charset="0"/>
                <a:cs typeface="Futura Medium" charset="0"/>
              </a:rPr>
              <a:t>PLACEMENT </a:t>
            </a:r>
            <a:br>
              <a:rPr lang="en-US" sz="8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>
                  <a:outerShdw blurRad="50800" dist="76200" dir="5400000" algn="t" rotWithShape="0">
                    <a:srgbClr val="000000">
                      <a:alpha val="40000"/>
                    </a:srgbClr>
                  </a:outerShdw>
                </a:effectLst>
                <a:uFillTx/>
                <a:latin typeface="Futura Medium" charset="0"/>
                <a:ea typeface="Futura Medium" charset="0"/>
                <a:cs typeface="Futura Medium" charset="0"/>
              </a:rPr>
            </a:br>
            <a:r>
              <a:rPr lang="en-US" sz="8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>
                  <a:outerShdw blurRad="50800" dist="76200" dir="5400000" algn="t" rotWithShape="0">
                    <a:srgbClr val="000000">
                      <a:alpha val="40000"/>
                    </a:srgbClr>
                  </a:outerShdw>
                </a:effectLst>
                <a:uFillTx/>
                <a:latin typeface="Futura Medium" charset="0"/>
                <a:ea typeface="Futura Medium" charset="0"/>
                <a:cs typeface="Futura Medium" charset="0"/>
              </a:rPr>
              <a:t>ANALYZER</a:t>
            </a:r>
            <a:endParaRPr lang="en-US" sz="72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>
                <a:outerShdw blurRad="50800" dist="76200" dir="5400000" algn="t" rotWithShape="0">
                  <a:srgbClr val="000000">
                    <a:alpha val="40000"/>
                  </a:srgbClr>
                </a:outerShdw>
              </a:effectLst>
              <a:uFillTx/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10" name="Rectangle 9"/>
          <p:cNvSpPr>
            <a:spLocks/>
          </p:cNvSpPr>
          <p:nvPr/>
        </p:nvSpPr>
        <p:spPr>
          <a:xfrm>
            <a:off x="8082108" y="4544491"/>
            <a:ext cx="3873726" cy="2313509"/>
          </a:xfrm>
          <a:prstGeom prst="rect">
            <a:avLst/>
          </a:prstGeom>
          <a:solidFill>
            <a:schemeClr val="accent6">
              <a:lumMod val="40000"/>
              <a:lumOff val="6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9351" y="4770758"/>
            <a:ext cx="3756071" cy="1882615"/>
          </a:xfrm>
        </p:spPr>
        <p:txBody>
          <a:bodyPr lIns="0" tIns="0" rIns="0" bIns="0">
            <a:noAutofit/>
          </a:bodyPr>
          <a:lstStyle/>
          <a:p>
            <a:pPr algn="r"/>
            <a:r>
              <a:rPr lang="en-US" sz="2600" dirty="0">
                <a:solidFill>
                  <a:schemeClr val="bg1">
                    <a:lumMod val="95000"/>
                  </a:schemeClr>
                </a:solidFill>
                <a:effectLst>
                  <a:outerShdw blurRad="50800" dist="76200" dir="5400000" algn="t" rotWithShape="0">
                    <a:srgbClr val="000000">
                      <a:alpha val="40000"/>
                    </a:srgbClr>
                  </a:outerShdw>
                </a:effectLst>
                <a:uFillTx/>
                <a:latin typeface="Arial Black" panose="020B0A04020102020204" pitchFamily="34" charset="0"/>
              </a:rPr>
              <a:t>Mike Brigham</a:t>
            </a:r>
          </a:p>
          <a:p>
            <a:pPr algn="r"/>
            <a:r>
              <a:rPr lang="en-US" sz="2600" dirty="0">
                <a:solidFill>
                  <a:schemeClr val="bg1">
                    <a:lumMod val="95000"/>
                  </a:schemeClr>
                </a:solidFill>
                <a:effectLst>
                  <a:outerShdw blurRad="50800" dist="76200" dir="5400000" algn="t" rotWithShape="0">
                    <a:srgbClr val="000000">
                      <a:alpha val="40000"/>
                    </a:srgbClr>
                  </a:outerShdw>
                </a:effectLst>
                <a:uFillTx/>
                <a:latin typeface="Arial Black" panose="020B0A04020102020204" pitchFamily="34" charset="0"/>
              </a:rPr>
              <a:t>Michael McClung</a:t>
            </a:r>
          </a:p>
          <a:p>
            <a:pPr algn="r"/>
            <a:r>
              <a:rPr lang="en-US" sz="2600" dirty="0">
                <a:solidFill>
                  <a:schemeClr val="bg1">
                    <a:lumMod val="95000"/>
                  </a:schemeClr>
                </a:solidFill>
                <a:effectLst>
                  <a:outerShdw blurRad="50800" dist="76200" dir="5400000" algn="t" rotWithShape="0">
                    <a:srgbClr val="000000">
                      <a:alpha val="40000"/>
                    </a:srgbClr>
                  </a:outerShdw>
                </a:effectLst>
                <a:uFillTx/>
                <a:latin typeface="Arial Black" panose="020B0A04020102020204" pitchFamily="34" charset="0"/>
              </a:rPr>
              <a:t>Alexandre Soares</a:t>
            </a:r>
          </a:p>
          <a:p>
            <a:pPr algn="r"/>
            <a:r>
              <a:rPr lang="en-US" sz="2600" dirty="0">
                <a:solidFill>
                  <a:schemeClr val="bg1">
                    <a:lumMod val="95000"/>
                  </a:schemeClr>
                </a:solidFill>
                <a:effectLst>
                  <a:outerShdw blurRad="50800" dist="76200" dir="5400000" algn="t" rotWithShape="0">
                    <a:srgbClr val="000000">
                      <a:alpha val="40000"/>
                    </a:srgbClr>
                  </a:outerShdw>
                </a:effectLst>
                <a:uFillTx/>
                <a:latin typeface="Arial Black" panose="020B0A04020102020204" pitchFamily="34" charset="0"/>
              </a:rPr>
              <a:t>Nicholas </a:t>
            </a:r>
            <a:r>
              <a:rPr lang="en-US" sz="2600" dirty="0" err="1">
                <a:solidFill>
                  <a:schemeClr val="bg1">
                    <a:lumMod val="95000"/>
                  </a:schemeClr>
                </a:solidFill>
                <a:effectLst>
                  <a:outerShdw blurRad="50800" dist="76200" dir="5400000" algn="t" rotWithShape="0">
                    <a:srgbClr val="000000">
                      <a:alpha val="40000"/>
                    </a:srgbClr>
                  </a:outerShdw>
                </a:effectLst>
                <a:uFillTx/>
                <a:latin typeface="Arial Black" panose="020B0A04020102020204" pitchFamily="34" charset="0"/>
              </a:rPr>
              <a:t>Volberding</a:t>
            </a:r>
            <a:endParaRPr lang="en-US" sz="2600" dirty="0">
              <a:solidFill>
                <a:schemeClr val="bg1">
                  <a:lumMod val="95000"/>
                </a:schemeClr>
              </a:solidFill>
              <a:effectLst>
                <a:outerShdw blurRad="50800" dist="76200" dir="5400000" algn="t" rotWithShape="0">
                  <a:srgbClr val="000000">
                    <a:alpha val="40000"/>
                  </a:srgbClr>
                </a:outerShdw>
              </a:effectLst>
              <a:uFillTx/>
              <a:latin typeface="Arial Black" panose="020B0A04020102020204" pitchFamily="34" charset="0"/>
            </a:endParaRPr>
          </a:p>
          <a:p>
            <a:pPr algn="r"/>
            <a:endParaRPr lang="en-US" sz="2600" dirty="0">
              <a:solidFill>
                <a:schemeClr val="bg1"/>
              </a:solidFill>
              <a:effectLst>
                <a:outerShdw blurRad="50800" dist="76200" dir="5400000" algn="t" rotWithShape="0">
                  <a:srgbClr val="000000">
                    <a:alpha val="40000"/>
                  </a:srgbClr>
                </a:outerShdw>
              </a:effectLst>
              <a:uFillTx/>
              <a:latin typeface="Arial Black" panose="020B0A04020102020204" pitchFamily="34" charset="0"/>
            </a:endParaRPr>
          </a:p>
          <a:p>
            <a:pPr algn="r"/>
            <a:r>
              <a:rPr lang="en-US" sz="2600" dirty="0">
                <a:solidFill>
                  <a:schemeClr val="bg1"/>
                </a:solidFill>
                <a:effectLst>
                  <a:outerShdw blurRad="50800" dist="76200" dir="5400000" algn="t" rotWithShape="0">
                    <a:srgbClr val="000000">
                      <a:alpha val="40000"/>
                    </a:srgbClr>
                  </a:outerShdw>
                </a:effectLst>
                <a:uFillTx/>
                <a:latin typeface="Arial Black" panose="020B0A04020102020204" pitchFamily="34" charset="0"/>
              </a:rPr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830" y="1556777"/>
            <a:ext cx="11259861" cy="4785000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4000" b="1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Plants need </a:t>
            </a: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MORE than fertilizer:</a:t>
            </a:r>
          </a:p>
          <a:p>
            <a:pPr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40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Light;</a:t>
            </a:r>
            <a:endParaRPr lang="en-US" sz="4000" dirty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  <a:p>
            <a:pPr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40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Water in the soil;</a:t>
            </a:r>
          </a:p>
          <a:p>
            <a:pPr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40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Appropriate Climate;</a:t>
            </a:r>
            <a:endParaRPr lang="en-US" sz="4000" dirty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  <a:p>
            <a:pPr>
              <a:lnSpc>
                <a:spcPct val="12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4000" b="1" dirty="0">
                <a:solidFill>
                  <a:schemeClr val="accent6">
                    <a:lumMod val="50000"/>
                  </a:schemeClr>
                </a:solidFill>
                <a:uFillTx/>
                <a:latin typeface="Futura Condensed ExtraBold" charset="0"/>
                <a:ea typeface="Futura Condensed ExtraBold" charset="0"/>
                <a:cs typeface="Futura Condensed ExtraBold" charset="0"/>
              </a:rPr>
              <a:t>Project: </a:t>
            </a:r>
            <a:r>
              <a:rPr lang="en-US" sz="40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monitors all these environmental factors </a:t>
            </a:r>
            <a:r>
              <a:rPr lang="en-US" sz="4000" dirty="0" smtClean="0">
                <a:solidFill>
                  <a:schemeClr val="accent2"/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AND</a:t>
            </a:r>
            <a:r>
              <a:rPr lang="en-US" sz="40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 </a:t>
            </a:r>
            <a:r>
              <a:rPr lang="en-US" sz="40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makes </a:t>
            </a:r>
            <a:r>
              <a:rPr lang="en-US" sz="40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recommendations to user</a:t>
            </a:r>
            <a:endParaRPr lang="en-US" sz="4000" dirty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endParaRPr lang="en-US" sz="4400" dirty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5890" t="11198" r="6926" b="5262"/>
          <a:stretch/>
        </p:blipFill>
        <p:spPr>
          <a:xfrm>
            <a:off x="8223572" y="2292464"/>
            <a:ext cx="3369371" cy="2735137"/>
          </a:xfrm>
          <a:prstGeom prst="rect">
            <a:avLst/>
          </a:prstGeom>
        </p:spPr>
      </p:pic>
      <p:sp>
        <p:nvSpPr>
          <p:cNvPr id="6" name="Rectangle 5"/>
          <p:cNvSpPr>
            <a:spLocks/>
          </p:cNvSpPr>
          <p:nvPr/>
        </p:nvSpPr>
        <p:spPr>
          <a:xfrm>
            <a:off x="-25381" y="0"/>
            <a:ext cx="10216785" cy="137991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639" y="348228"/>
            <a:ext cx="9325997" cy="794628"/>
          </a:xfrm>
        </p:spPr>
        <p:txBody>
          <a:bodyPr>
            <a:noAutofit/>
          </a:bodyPr>
          <a:lstStyle/>
          <a:p>
            <a:r>
              <a:rPr lang="en-US" sz="7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uFillTx/>
                <a:latin typeface="Futura Medium" charset="0"/>
                <a:ea typeface="Futura Medium" charset="0"/>
                <a:cs typeface="Futura Medium" charset="0"/>
              </a:rPr>
              <a:t>Problem Statement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28664" y="1728142"/>
            <a:ext cx="2800442" cy="4544861"/>
          </a:xfrm>
        </p:spPr>
        <p:txBody>
          <a:bodyPr lIns="0" tIns="0" rIns="0" bIns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Tx/>
              <a:buNone/>
              <a:defRPr>
                <a:uFillTx/>
              </a:defRPr>
            </a:pPr>
            <a:r>
              <a:rPr lang="en-US" sz="4400" b="1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Sensors</a:t>
            </a:r>
            <a:endParaRPr lang="en-US" sz="4400" b="1" dirty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44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Light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44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Soil Moisture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44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Air Humidity</a:t>
            </a:r>
          </a:p>
        </p:txBody>
      </p:sp>
      <p:sp>
        <p:nvSpPr>
          <p:cNvPr id="6" name="Rectangle 5"/>
          <p:cNvSpPr>
            <a:spLocks/>
          </p:cNvSpPr>
          <p:nvPr/>
        </p:nvSpPr>
        <p:spPr>
          <a:xfrm>
            <a:off x="-25381" y="0"/>
            <a:ext cx="10216785" cy="137991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639" y="348228"/>
            <a:ext cx="9775765" cy="794628"/>
          </a:xfrm>
        </p:spPr>
        <p:txBody>
          <a:bodyPr>
            <a:noAutofit/>
          </a:bodyPr>
          <a:lstStyle/>
          <a:p>
            <a:r>
              <a:rPr lang="en-US" sz="7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uFillTx/>
                <a:latin typeface="Futura Medium" charset="0"/>
                <a:ea typeface="Futura Medium" charset="0"/>
                <a:cs typeface="Futura Medium" charset="0"/>
              </a:rPr>
              <a:t>Technical Approach</a:t>
            </a:r>
          </a:p>
        </p:txBody>
      </p:sp>
      <p:pic>
        <p:nvPicPr>
          <p:cNvPr id="7" name="Content Placeholder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9" y="2101495"/>
            <a:ext cx="4980268" cy="3798154"/>
          </a:xfrm>
          <a:prstGeom prst="rect">
            <a:avLst/>
          </a:prstGeom>
        </p:spPr>
      </p:pic>
      <p:sp>
        <p:nvSpPr>
          <p:cNvPr id="5" name="Rectangle 4"/>
          <p:cNvSpPr>
            <a:spLocks/>
          </p:cNvSpPr>
          <p:nvPr/>
        </p:nvSpPr>
        <p:spPr>
          <a:xfrm>
            <a:off x="8613733" y="1750446"/>
            <a:ext cx="3225337" cy="4524315"/>
          </a:xfrm>
          <a:prstGeom prst="rect">
            <a:avLst/>
          </a:prstGeom>
          <a:ln w="3175"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Code</a:t>
            </a:r>
          </a:p>
          <a:p>
            <a:pPr marL="571500" indent="-5715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n-US" sz="44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arrays and if/else’s</a:t>
            </a:r>
          </a:p>
          <a:p>
            <a:pPr marL="571500" indent="-5715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n-US" sz="44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Correct units</a:t>
            </a:r>
          </a:p>
          <a:p>
            <a:pPr marL="571500" indent="-5715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n-US" sz="4400" dirty="0" smtClean="0">
                <a:solidFill>
                  <a:schemeClr val="accent6">
                    <a:lumMod val="50000"/>
                  </a:schemeClr>
                </a:solidFill>
                <a:latin typeface="Futura Condensed Medium" charset="0"/>
                <a:ea typeface="Futura Condensed Medium" charset="0"/>
                <a:cs typeface="Futura Condensed Medium" charset="0"/>
              </a:rPr>
              <a:t>GUI </a:t>
            </a:r>
            <a:endParaRPr lang="en-US" sz="4400" dirty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/>
          </p:cNvSpPr>
          <p:nvPr/>
        </p:nvSpPr>
        <p:spPr>
          <a:xfrm>
            <a:off x="-25381" y="0"/>
            <a:ext cx="10216785" cy="137991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639" y="348228"/>
            <a:ext cx="9775765" cy="794628"/>
          </a:xfrm>
        </p:spPr>
        <p:txBody>
          <a:bodyPr>
            <a:noAutofit/>
          </a:bodyPr>
          <a:lstStyle/>
          <a:p>
            <a:r>
              <a:rPr lang="en-US" sz="7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uFillTx/>
                <a:latin typeface="Futura Medium" charset="0"/>
                <a:ea typeface="Futura Medium" charset="0"/>
                <a:cs typeface="Futura Medium" charset="0"/>
              </a:rPr>
              <a:t>Technical Approach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064095" y="5719266"/>
            <a:ext cx="1594625" cy="58358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Arduino</a:t>
            </a:r>
            <a:endParaRPr lang="en-US" b="1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967599" y="5513867"/>
            <a:ext cx="1865971" cy="86236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Futura Medium" charset="0"/>
                <a:ea typeface="Futura Medium" charset="0"/>
                <a:cs typeface="Futura Medium" charset="0"/>
              </a:rPr>
              <a:t>2</a:t>
            </a:r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 Buttons </a:t>
            </a:r>
            <a:r>
              <a:rPr lang="mr-IN" b="1" dirty="0" smtClean="0">
                <a:latin typeface="Futura Medium" charset="0"/>
                <a:ea typeface="Futura Medium" charset="0"/>
                <a:cs typeface="Futura Medium" charset="0"/>
              </a:rPr>
              <a:t>–</a:t>
            </a:r>
            <a:r>
              <a:rPr lang="en-US" b="1" dirty="0">
                <a:latin typeface="Futura Medium" charset="0"/>
                <a:ea typeface="Futura Medium" charset="0"/>
                <a:cs typeface="Futura Medium" charset="0"/>
              </a:rPr>
              <a:t> </a:t>
            </a:r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input: </a:t>
            </a:r>
          </a:p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&lt;  &gt;  Enter</a:t>
            </a:r>
            <a:endParaRPr lang="en-US" b="1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736262" y="2824119"/>
            <a:ext cx="2650274" cy="1131848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LCD</a:t>
            </a:r>
          </a:p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Shows plants’ names and arrows &lt;  &gt; Enter</a:t>
            </a:r>
            <a:endParaRPr lang="en-US" b="1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7115916" y="4234108"/>
            <a:ext cx="1748883" cy="47950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Breadboard</a:t>
            </a:r>
            <a:endParaRPr lang="en-US" b="1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491995" y="5552897"/>
            <a:ext cx="2517530" cy="82333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Computer </a:t>
            </a:r>
            <a:r>
              <a:rPr lang="mr-IN" b="1" dirty="0" smtClean="0">
                <a:latin typeface="Futura Medium" charset="0"/>
                <a:ea typeface="Futura Medium" charset="0"/>
                <a:cs typeface="Futura Medium" charset="0"/>
              </a:rPr>
              <a:t>–</a:t>
            </a:r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 C++ Arduino IDE</a:t>
            </a:r>
            <a:endParaRPr lang="en-US" b="1" dirty="0" smtClean="0">
              <a:latin typeface="Futura Medium" charset="0"/>
              <a:ea typeface="Futura Medium" charset="0"/>
              <a:cs typeface="Futura Medium" charset="0"/>
            </a:endParaRPr>
          </a:p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(</a:t>
            </a:r>
            <a:r>
              <a:rPr lang="en-US" b="1" smtClean="0">
                <a:latin typeface="Futura Medium" charset="0"/>
                <a:ea typeface="Futura Medium" charset="0"/>
                <a:cs typeface="Futura Medium" charset="0"/>
              </a:rPr>
              <a:t>code uploaded)</a:t>
            </a:r>
            <a:endParaRPr lang="en-US" b="1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962676" y="1659182"/>
            <a:ext cx="1992351" cy="683941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Soil moisture sensor</a:t>
            </a:r>
            <a:endParaRPr lang="en-US" b="1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9379695" y="1659182"/>
            <a:ext cx="2629830" cy="78430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Temperature/</a:t>
            </a:r>
          </a:p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Air humidity sensor</a:t>
            </a:r>
            <a:endParaRPr lang="en-US" b="1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451842" y="1863620"/>
            <a:ext cx="1594625" cy="47950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UV sensor</a:t>
            </a:r>
            <a:endParaRPr lang="en-US" b="1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36669" y="4302302"/>
            <a:ext cx="1594625" cy="479503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1">
            <a:schemeClr val="accen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Futura Medium" charset="0"/>
                <a:ea typeface="Futura Medium" charset="0"/>
                <a:cs typeface="Futura Medium" charset="0"/>
              </a:rPr>
              <a:t>User</a:t>
            </a:r>
            <a:endParaRPr lang="en-US" b="1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8862039" y="5884679"/>
            <a:ext cx="629956" cy="0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>
            <a:off x="8862039" y="6150482"/>
            <a:ext cx="629956" cy="0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H="1">
            <a:off x="8166803" y="4889839"/>
            <a:ext cx="0" cy="722814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H="1">
            <a:off x="8955027" y="2659500"/>
            <a:ext cx="1424605" cy="1344168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7990357" y="2654293"/>
            <a:ext cx="0" cy="1344168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5796366" y="2439546"/>
            <a:ext cx="1319550" cy="1564122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V="1">
            <a:off x="4922554" y="4781805"/>
            <a:ext cx="2151562" cy="1121216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>
            <a:off x="5488894" y="3178157"/>
            <a:ext cx="1548042" cy="1104624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H="1" flipV="1">
            <a:off x="5458505" y="3402755"/>
            <a:ext cx="1545336" cy="1106424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/>
          <p:nvPr/>
        </p:nvCxnSpPr>
        <p:spPr>
          <a:xfrm>
            <a:off x="1178485" y="4963013"/>
            <a:ext cx="1663285" cy="1206291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 flipH="1">
            <a:off x="944286" y="3300790"/>
            <a:ext cx="1677110" cy="820304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 flipV="1">
            <a:off x="7865863" y="4897539"/>
            <a:ext cx="0" cy="722376"/>
          </a:xfrm>
          <a:prstGeom prst="straightConnector1">
            <a:avLst/>
          </a:prstGeom>
          <a:ln w="508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178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1944" y="2174797"/>
            <a:ext cx="10816245" cy="4166979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44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perform generally one task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44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Not a combination of sensors</a:t>
            </a: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4400" dirty="0" smtClean="0">
                <a:solidFill>
                  <a:schemeClr val="accent6">
                    <a:lumMod val="50000"/>
                  </a:schemeClr>
                </a:solidFill>
                <a:latin typeface="Futura Condensed Medium" charset="0"/>
                <a:ea typeface="Futura Condensed Medium" charset="0"/>
                <a:cs typeface="Futura Condensed Medium" charset="0"/>
              </a:rPr>
              <a:t>Ours: combination of sensors</a:t>
            </a:r>
            <a:endParaRPr lang="en-US" sz="4400" dirty="0" smtClean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  <a:p>
            <a:pPr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4400" dirty="0" smtClean="0">
                <a:solidFill>
                  <a:schemeClr val="accent6">
                    <a:lumMod val="50000"/>
                  </a:schemeClr>
                </a:solidFill>
                <a:latin typeface="Futura Condensed Medium" charset="0"/>
                <a:ea typeface="Futura Condensed Medium" charset="0"/>
                <a:cs typeface="Futura Condensed Medium" charset="0"/>
              </a:rPr>
              <a:t>Project </a:t>
            </a:r>
            <a:r>
              <a:rPr lang="en-US" sz="4400" dirty="0">
                <a:solidFill>
                  <a:schemeClr val="accent6">
                    <a:lumMod val="50000"/>
                  </a:schemeClr>
                </a:solidFill>
                <a:latin typeface="Futura Condensed Medium" charset="0"/>
                <a:ea typeface="Futura Condensed Medium" charset="0"/>
                <a:cs typeface="Futura Condensed Medium" charset="0"/>
              </a:rPr>
              <a:t>contained in a casing for portability and safety.</a:t>
            </a:r>
          </a:p>
        </p:txBody>
      </p:sp>
      <p:sp>
        <p:nvSpPr>
          <p:cNvPr id="6" name="Rectangle 5"/>
          <p:cNvSpPr>
            <a:spLocks/>
          </p:cNvSpPr>
          <p:nvPr/>
        </p:nvSpPr>
        <p:spPr>
          <a:xfrm>
            <a:off x="-25381" y="0"/>
            <a:ext cx="10216785" cy="137991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640" y="389793"/>
            <a:ext cx="10889670" cy="1478342"/>
          </a:xfrm>
        </p:spPr>
        <p:txBody>
          <a:bodyPr>
            <a:noAutofit/>
          </a:bodyPr>
          <a:lstStyle/>
          <a:p>
            <a:r>
              <a:rPr lang="en-US" sz="7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uFillTx/>
                <a:latin typeface="Futura Medium" charset="0"/>
                <a:ea typeface="Futura Medium" charset="0"/>
                <a:cs typeface="Futura Medium" charset="0"/>
              </a:rPr>
              <a:t>Beyond Internet Projects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/>
          </p:cNvSpPr>
          <p:nvPr/>
        </p:nvSpPr>
        <p:spPr>
          <a:xfrm>
            <a:off x="-25381" y="0"/>
            <a:ext cx="10216785" cy="137991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639" y="745078"/>
            <a:ext cx="9325997" cy="794628"/>
          </a:xfrm>
        </p:spPr>
        <p:txBody>
          <a:bodyPr>
            <a:noAutofit/>
          </a:bodyPr>
          <a:lstStyle/>
          <a:p>
            <a:r>
              <a:rPr lang="en-US" sz="7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uFillTx/>
                <a:latin typeface="Futura Medium" charset="0"/>
                <a:ea typeface="Futura Medium" charset="0"/>
                <a:cs typeface="Futura Medium" charset="0"/>
              </a:rPr>
              <a:t>Individual Contributions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3780347"/>
              </p:ext>
            </p:extLst>
          </p:nvPr>
        </p:nvGraphicFramePr>
        <p:xfrm>
          <a:off x="471058" y="2249684"/>
          <a:ext cx="11016343" cy="37704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6400"/>
                <a:gridCol w="9339943"/>
              </a:tblGrid>
              <a:tr h="805244">
                <a:tc>
                  <a:txBody>
                    <a:bodyPr/>
                    <a:lstStyle/>
                    <a:p>
                      <a:r>
                        <a:rPr lang="en-US" sz="4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MIKE</a:t>
                      </a:r>
                    </a:p>
                  </a:txBody>
                  <a:tcPr marL="0" marR="0" marT="0" marB="0" anchorCtr="1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4200" b="0" i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3D Printed Casing/ Draft Code</a:t>
                      </a:r>
                      <a:endParaRPr lang="en-US" sz="4200" b="0" i="0" dirty="0">
                        <a:solidFill>
                          <a:schemeClr val="accent6">
                            <a:lumMod val="50000"/>
                          </a:schemeClr>
                        </a:solidFill>
                        <a:uFillTx/>
                        <a:latin typeface="Futura Condensed Medium" charset="0"/>
                        <a:ea typeface="Futura Condensed Medium" charset="0"/>
                        <a:cs typeface="Futura Condensed Medium" charset="0"/>
                      </a:endParaRPr>
                    </a:p>
                  </a:txBody>
                  <a:tcPr marL="0" marR="0" marT="0" marB="0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93618">
                <a:tc>
                  <a:txBody>
                    <a:bodyPr/>
                    <a:lstStyle/>
                    <a:p>
                      <a:r>
                        <a:rPr lang="en-US" sz="4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ALEX</a:t>
                      </a:r>
                    </a:p>
                  </a:txBody>
                  <a:tcPr marL="0" marR="0" marT="0" marB="0" anchorCtr="1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4200" b="0" i="0" dirty="0" err="1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Power</a:t>
                      </a:r>
                      <a:r>
                        <a:rPr lang="en-US" sz="4200" b="0" i="0" baseline="0" dirty="0" err="1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point</a:t>
                      </a:r>
                      <a:r>
                        <a:rPr lang="en-US" sz="4200" b="0" i="0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 </a:t>
                      </a:r>
                      <a:r>
                        <a:rPr lang="en-US" sz="4200" b="0" i="0" baseline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F</a:t>
                      </a:r>
                      <a:r>
                        <a:rPr lang="en-US" sz="4200" b="0" i="0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inal</a:t>
                      </a:r>
                      <a:r>
                        <a:rPr lang="en-US" sz="4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/ Organizing </a:t>
                      </a:r>
                      <a:r>
                        <a:rPr lang="en-US" sz="4200" b="0" i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Code/Unit conversions</a:t>
                      </a:r>
                      <a:endParaRPr lang="en-US" sz="4200" b="0" i="0" dirty="0">
                        <a:solidFill>
                          <a:schemeClr val="accent6">
                            <a:lumMod val="50000"/>
                          </a:schemeClr>
                        </a:solidFill>
                        <a:uFillTx/>
                        <a:latin typeface="Futura Condensed Medium" charset="0"/>
                        <a:ea typeface="Futura Condensed Medium" charset="0"/>
                        <a:cs typeface="Futura Condensed Medium" charset="0"/>
                      </a:endParaRPr>
                    </a:p>
                  </a:txBody>
                  <a:tcPr marL="0" marR="0" marT="0" marB="0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91405">
                <a:tc>
                  <a:txBody>
                    <a:bodyPr/>
                    <a:lstStyle/>
                    <a:p>
                      <a:r>
                        <a:rPr lang="en-US" sz="4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MICHAEL</a:t>
                      </a:r>
                    </a:p>
                  </a:txBody>
                  <a:tcPr marL="0" marR="0" marT="0" marB="0" anchorCtr="1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  <a:defRPr>
                          <a:uFillTx/>
                        </a:defRPr>
                      </a:pPr>
                      <a:r>
                        <a:rPr lang="en-US" sz="4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Button </a:t>
                      </a:r>
                      <a:r>
                        <a:rPr lang="en-US" sz="4200" b="0" i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Coding </a:t>
                      </a:r>
                      <a:r>
                        <a:rPr lang="en-US" sz="4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/ </a:t>
                      </a:r>
                      <a:r>
                        <a:rPr lang="en-US" sz="4200" b="0" i="0" dirty="0" err="1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Powerpoint</a:t>
                      </a:r>
                      <a:r>
                        <a:rPr lang="en-US" sz="4200" b="0" i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 </a:t>
                      </a:r>
                      <a:r>
                        <a:rPr lang="en-US" sz="4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D</a:t>
                      </a:r>
                      <a:r>
                        <a:rPr lang="en-US" sz="4200" b="0" i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raft</a:t>
                      </a:r>
                      <a:endParaRPr lang="en-US" sz="4200" b="0" i="0" dirty="0">
                        <a:solidFill>
                          <a:schemeClr val="accent6">
                            <a:lumMod val="50000"/>
                          </a:schemeClr>
                        </a:solidFill>
                        <a:uFillTx/>
                        <a:latin typeface="Futura Condensed Medium" charset="0"/>
                        <a:ea typeface="Futura Condensed Medium" charset="0"/>
                        <a:cs typeface="Futura Condensed Medium" charset="0"/>
                      </a:endParaRPr>
                    </a:p>
                  </a:txBody>
                  <a:tcPr marL="0" marR="0" marT="0" marB="0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823755">
                <a:tc>
                  <a:txBody>
                    <a:bodyPr/>
                    <a:lstStyle/>
                    <a:p>
                      <a:r>
                        <a:rPr lang="en-US" sz="4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NICK</a:t>
                      </a:r>
                    </a:p>
                  </a:txBody>
                  <a:tcPr marL="0" marR="0" marT="0" marB="0" anchorCtr="1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4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Researching </a:t>
                      </a:r>
                      <a:r>
                        <a:rPr lang="en-US" sz="4200" b="0" i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Data </a:t>
                      </a:r>
                      <a:r>
                        <a:rPr lang="en-US" sz="4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for </a:t>
                      </a:r>
                      <a:r>
                        <a:rPr lang="en-US" sz="4200" b="0" i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Project </a:t>
                      </a:r>
                      <a:r>
                        <a:rPr lang="en-US" sz="4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/ </a:t>
                      </a:r>
                      <a:endParaRPr lang="en-US" sz="4200" b="0" i="0" dirty="0" smtClean="0">
                        <a:solidFill>
                          <a:schemeClr val="accent6">
                            <a:lumMod val="50000"/>
                          </a:schemeClr>
                        </a:solidFill>
                        <a:uFillTx/>
                        <a:latin typeface="Futura Condensed Medium" charset="0"/>
                        <a:ea typeface="Futura Condensed Medium" charset="0"/>
                        <a:cs typeface="Futura Condensed Medium" charset="0"/>
                      </a:endParaRPr>
                    </a:p>
                    <a:p>
                      <a:r>
                        <a:rPr lang="en-US" sz="4200" b="0" i="0" baseline="0" dirty="0" smtClean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Implementation of Data in Code</a:t>
                      </a:r>
                      <a:endParaRPr lang="en-US" sz="4200" b="0" i="0" dirty="0">
                        <a:solidFill>
                          <a:schemeClr val="accent6">
                            <a:lumMod val="50000"/>
                          </a:schemeClr>
                        </a:solidFill>
                        <a:uFillTx/>
                        <a:latin typeface="Futura Condensed Medium" charset="0"/>
                        <a:ea typeface="Futura Condensed Medium" charset="0"/>
                        <a:cs typeface="Futura Condensed Medium" charset="0"/>
                      </a:endParaRPr>
                    </a:p>
                  </a:txBody>
                  <a:tcPr marL="0" marR="0" marT="0" marB="0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/>
          </p:cNvSpPr>
          <p:nvPr/>
        </p:nvSpPr>
        <p:spPr>
          <a:xfrm>
            <a:off x="-25381" y="0"/>
            <a:ext cx="10216785" cy="137991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pic>
        <p:nvPicPr>
          <p:cNvPr id="7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5943" y="541867"/>
            <a:ext cx="3929403" cy="3748351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6631" y="1370167"/>
            <a:ext cx="10816245" cy="5030632"/>
          </a:xfrm>
        </p:spPr>
        <p:txBody>
          <a:bodyPr>
            <a:noAutofit/>
          </a:bodyPr>
          <a:lstStyle/>
          <a:p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Drafted </a:t>
            </a:r>
            <a:r>
              <a:rPr lang="en-US" sz="32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code </a:t>
            </a:r>
          </a:p>
          <a:p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Defined data </a:t>
            </a:r>
            <a:r>
              <a:rPr lang="en-US" sz="32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ranges </a:t>
            </a:r>
            <a:endParaRPr lang="en-US" sz="3200" dirty="0" smtClean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  <a:p>
            <a:r>
              <a:rPr lang="en-US" sz="3200" dirty="0">
                <a:solidFill>
                  <a:schemeClr val="accent6">
                    <a:lumMod val="50000"/>
                  </a:schemeClr>
                </a:solidFill>
                <a:latin typeface="Futura Condensed Medium" charset="0"/>
                <a:ea typeface="Futura Condensed Medium" charset="0"/>
                <a:cs typeface="Futura Condensed Medium" charset="0"/>
              </a:rPr>
              <a:t>P</a:t>
            </a: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urchased sensors</a:t>
            </a:r>
          </a:p>
          <a:p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Futura Condensed Medium" charset="0"/>
                <a:ea typeface="Futura Condensed Medium" charset="0"/>
                <a:cs typeface="Futura Condensed Medium" charset="0"/>
              </a:rPr>
              <a:t>Small list of plans with appropriate units</a:t>
            </a:r>
            <a:endParaRPr lang="en-US" sz="3200" dirty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  <a:p>
            <a:pPr marL="0" indent="0">
              <a:buNone/>
            </a:pPr>
            <a:r>
              <a:rPr lang="en-US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TO BE DONE NEXT</a:t>
            </a:r>
          </a:p>
          <a:p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Assemble and test sensors</a:t>
            </a:r>
          </a:p>
          <a:p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More unit </a:t>
            </a:r>
            <a:r>
              <a:rPr lang="en-US" sz="32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conversion </a:t>
            </a: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for plant species </a:t>
            </a:r>
            <a:r>
              <a:rPr lang="mr-IN" sz="32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–</a:t>
            </a: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 there’s a lot of them!</a:t>
            </a:r>
            <a:endParaRPr lang="en-US" sz="3200" dirty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  <a:p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Develop a GUI </a:t>
            </a:r>
            <a:r>
              <a:rPr lang="mr-IN" sz="32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–</a:t>
            </a:r>
            <a:r>
              <a:rPr lang="en-US" sz="32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 if practical (display/buttons</a:t>
            </a:r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)</a:t>
            </a:r>
          </a:p>
          <a:p>
            <a:r>
              <a:rPr lang="en-US" sz="3200" dirty="0" smtClean="0">
                <a:solidFill>
                  <a:schemeClr val="accent6">
                    <a:lumMod val="50000"/>
                  </a:schemeClr>
                </a:solidFill>
                <a:latin typeface="Futura Condensed Medium" charset="0"/>
                <a:ea typeface="Futura Condensed Medium" charset="0"/>
                <a:cs typeface="Futura Condensed Medium" charset="0"/>
              </a:rPr>
              <a:t>Create ’Unit’ in the for of a casing for our project</a:t>
            </a:r>
            <a:endParaRPr lang="en-US" sz="3200" dirty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  <a:p>
            <a:endParaRPr lang="en-US" sz="3600" dirty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639" y="348228"/>
            <a:ext cx="9325997" cy="794628"/>
          </a:xfrm>
        </p:spPr>
        <p:txBody>
          <a:bodyPr>
            <a:noAutofit/>
          </a:bodyPr>
          <a:lstStyle/>
          <a:p>
            <a:r>
              <a:rPr lang="en-US" sz="7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uFillTx/>
                <a:latin typeface="Futura Medium" charset="0"/>
                <a:ea typeface="Futura Medium" charset="0"/>
                <a:cs typeface="Futura Medium" charset="0"/>
              </a:rPr>
              <a:t>Done to Date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/>
          </p:cNvSpPr>
          <p:nvPr/>
        </p:nvSpPr>
        <p:spPr>
          <a:xfrm>
            <a:off x="-25381" y="0"/>
            <a:ext cx="10216785" cy="1379914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uFillTx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5639" y="348228"/>
            <a:ext cx="9325997" cy="794628"/>
          </a:xfrm>
        </p:spPr>
        <p:txBody>
          <a:bodyPr>
            <a:noAutofit/>
          </a:bodyPr>
          <a:lstStyle/>
          <a:p>
            <a:r>
              <a:rPr lang="en-US" sz="7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uFillTx/>
                <a:latin typeface="Futura Medium" charset="0"/>
                <a:ea typeface="Futura Medium" charset="0"/>
                <a:cs typeface="Futura Medium" charset="0"/>
              </a:rPr>
              <a:t>Budget to Date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/>
        </p:nvGraphicFramePr>
        <p:xfrm>
          <a:off x="899160" y="1399644"/>
          <a:ext cx="9845040" cy="408432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7833360"/>
                <a:gridCol w="2011680"/>
              </a:tblGrid>
              <a:tr h="579120"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Temperature</a:t>
                      </a:r>
                      <a:r>
                        <a:rPr lang="en-US" sz="3200" b="0" i="0" baseline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 and humidity sensor</a:t>
                      </a:r>
                      <a:endParaRPr lang="en-US" sz="3200" b="0" i="0" dirty="0">
                        <a:solidFill>
                          <a:schemeClr val="accent6">
                            <a:lumMod val="50000"/>
                          </a:schemeClr>
                        </a:solidFill>
                        <a:uFillTx/>
                        <a:latin typeface="Futura Condensed Medium" charset="0"/>
                        <a:ea typeface="Futura Condensed Medium" charset="0"/>
                        <a:cs typeface="Futura Condensed Medium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$2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701040"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Soil moisture sensor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$3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1040"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UV light sensor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$10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701040"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Breadboard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$7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701040"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Arduino board/</a:t>
                      </a:r>
                      <a:r>
                        <a:rPr lang="en-US" sz="3200" b="0" i="0" baseline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 wires</a:t>
                      </a:r>
                      <a:endParaRPr lang="en-US" sz="3200" b="0" i="0" dirty="0">
                        <a:solidFill>
                          <a:schemeClr val="accent6">
                            <a:lumMod val="50000"/>
                          </a:schemeClr>
                        </a:solidFill>
                        <a:uFillTx/>
                        <a:latin typeface="Futura Condensed Medium" charset="0"/>
                        <a:ea typeface="Futura Condensed Medium" charset="0"/>
                        <a:cs typeface="Futura Condensed Medium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$15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701040"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Presentation plant (maybe)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b="0" i="0" dirty="0">
                          <a:solidFill>
                            <a:schemeClr val="accent6">
                              <a:lumMod val="50000"/>
                            </a:schemeClr>
                          </a:solidFill>
                          <a:uFillTx/>
                          <a:latin typeface="Futura Condensed Medium" charset="0"/>
                          <a:ea typeface="Futura Condensed Medium" charset="0"/>
                          <a:cs typeface="Futura Condensed Medium" charset="0"/>
                        </a:rPr>
                        <a:t>$10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899160" y="5503694"/>
            <a:ext cx="10816245" cy="58528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3200" dirty="0">
                <a:solidFill>
                  <a:schemeClr val="accent6">
                    <a:lumMod val="50000"/>
                  </a:schemeClr>
                </a:solidFill>
                <a:uFillTx/>
                <a:latin typeface="Futura Condensed Medium" charset="0"/>
                <a:ea typeface="Futura Condensed Medium" charset="0"/>
                <a:cs typeface="Futura Condensed Medium" charset="0"/>
              </a:rPr>
              <a:t>TOTAL so far						   |$47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  <a:defRPr>
                <a:uFillTx/>
              </a:defRPr>
            </a:pPr>
            <a:endParaRPr lang="en-US" sz="4000" dirty="0">
              <a:solidFill>
                <a:schemeClr val="accent6">
                  <a:lumMod val="50000"/>
                </a:schemeClr>
              </a:solidFill>
              <a:uFillTx/>
              <a:latin typeface="Futura Condensed Medium" charset="0"/>
              <a:ea typeface="Futura Condensed Medium" charset="0"/>
              <a:cs typeface="Futura Condensed Medium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uFillTx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>
              <a:uFillTx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53411"/>
            <a:ext cx="12304526" cy="820942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4235861" y="4743120"/>
            <a:ext cx="7119527" cy="134096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8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effectLst>
                  <a:outerShdw blurRad="50800" dist="76200" dir="5400000" algn="t" rotWithShape="0">
                    <a:srgbClr val="000000">
                      <a:alpha val="40000"/>
                    </a:srgbClr>
                  </a:outerShdw>
                </a:effectLst>
                <a:uFillTx/>
                <a:latin typeface="Futura Medium" charset="0"/>
                <a:ea typeface="Futura Medium" charset="0"/>
                <a:cs typeface="Futura Medium" charset="0"/>
              </a:rPr>
              <a:t>Thank you!</a:t>
            </a:r>
            <a:endParaRPr lang="en-US" sz="72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>
                <a:outerShdw blurRad="50800" dist="76200" dir="5400000" algn="t" rotWithShape="0">
                  <a:srgbClr val="000000">
                    <a:alpha val="40000"/>
                  </a:srgbClr>
                </a:outerShdw>
              </a:effectLst>
              <a:uFillTx/>
              <a:latin typeface="Futura Medium" charset="0"/>
              <a:ea typeface="Futura Medium" charset="0"/>
              <a:cs typeface="Futura Medium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1">
          <a:schemeClr val="accent1"/>
        </a:fillRef>
        <a:effectRef idx="1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3355</TotalTime>
  <Words>259</Words>
  <Application>Microsoft Macintosh PowerPoint</Application>
  <PresentationFormat>Widescreen</PresentationFormat>
  <Paragraphs>77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Futura Condensed ExtraBold</vt:lpstr>
      <vt:lpstr>Futura Condensed Medium</vt:lpstr>
      <vt:lpstr>Futura Medium</vt:lpstr>
      <vt:lpstr>Office Theme</vt:lpstr>
      <vt:lpstr>PowerPoint Presentation</vt:lpstr>
      <vt:lpstr>Problem Statement</vt:lpstr>
      <vt:lpstr>Technical Approach</vt:lpstr>
      <vt:lpstr>Technical Approach</vt:lpstr>
      <vt:lpstr>Beyond Internet Projects</vt:lpstr>
      <vt:lpstr>Individual Contributions</vt:lpstr>
      <vt:lpstr>Done to Date</vt:lpstr>
      <vt:lpstr>Budget to Date</vt:lpstr>
      <vt:lpstr>PowerPoint Presentation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Placement Analyzer (PPA)</dc:title>
  <dc:creator>Michael</dc:creator>
  <cp:lastModifiedBy>Alexandre Soares da Silva</cp:lastModifiedBy>
  <cp:revision>90</cp:revision>
  <cp:lastPrinted>2016-11-28T17:17:20Z</cp:lastPrinted>
  <dcterms:created xsi:type="dcterms:W3CDTF">2016-11-24T20:41:49Z</dcterms:created>
  <dcterms:modified xsi:type="dcterms:W3CDTF">2016-12-06T01:14:24Z</dcterms:modified>
</cp:coreProperties>
</file>

<file path=docProps/thumbnail.jpeg>
</file>